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9bf1536b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9bf1536b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69bf1536b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69bf1536b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adc4b7d0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adc4b7d0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9bf1536b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9bf1536b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69bf1536bb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9bf1536bb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9bf1536b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9bf1536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69bf1536b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69bf1536b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44900" y="1673025"/>
            <a:ext cx="8520600" cy="1680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b="1" lang="en">
                <a:latin typeface="Halant"/>
                <a:ea typeface="Halant"/>
                <a:cs typeface="Halant"/>
                <a:sym typeface="Halant"/>
              </a:rPr>
              <a:t>Evaluating Lincoln</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 </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September 23, 1858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Quincy Daily Whig and Republican</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Abraham Lincoln in the Lincoln Douglas Debate held in Charleston, South Carolina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A note published at the beginning of this newspaper excerpt: “The fourth great debate between Lincoln and Douglas came off at Charleston, on Saturday last, and Lincoln achieved another triumph. We regret that our limited space will not allow us to give the whole Debate. We give the following extracts from Mr. Lincoln's speech.”</a:t>
            </a:r>
            <a:endParaRPr sz="1200">
              <a:solidFill>
                <a:schemeClr val="dk1"/>
              </a:solidFill>
              <a:latin typeface="Inter"/>
              <a:ea typeface="Inter"/>
              <a:cs typeface="Inter"/>
              <a:sym typeface="Inter"/>
            </a:endParaRPr>
          </a:p>
        </p:txBody>
      </p:sp>
      <p:sp>
        <p:nvSpPr>
          <p:cNvPr id="66" name="Google Shape;66;p15"/>
          <p:cNvSpPr txBox="1"/>
          <p:nvPr/>
        </p:nvSpPr>
        <p:spPr>
          <a:xfrm>
            <a:off x="3498200" y="128675"/>
            <a:ext cx="5356500" cy="4788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Nebraska Kansas Bill was introduced four years and a half ago, and if the agitation ever comes to an end, we may say we are four years and a half nearer the end. So, too, we can say we are four and a half years nearer the end of the world; and we can just as clearly see the end of the world as we can the end of this agitation. [Applause.] The Kansas settlement did not conclude it. If Kansas should sink to-day and leave a great vacant space in the earth's surface, this vexed question would still be among us. I say then there is no way of putting an end to the slavery agitation amongst us but to put it back upon the basis where our fathers placed it, [applause] no way but to keep it out of our new Territories, [renewed applause] to restrict it forever, to the old States where it exists. [Tremendous and prolonged cheering , cries of "That's the doctrine," "Good," "Good," &amp;c.] Then the public mind </a:t>
            </a:r>
            <a:r>
              <a:rPr i="1" lang="en" sz="1100">
                <a:solidFill>
                  <a:schemeClr val="dk1"/>
                </a:solidFill>
                <a:latin typeface="Inter"/>
                <a:ea typeface="Inter"/>
                <a:cs typeface="Inter"/>
                <a:sym typeface="Inter"/>
              </a:rPr>
              <a:t>will</a:t>
            </a:r>
            <a:r>
              <a:rPr lang="en" sz="1100">
                <a:solidFill>
                  <a:schemeClr val="dk1"/>
                </a:solidFill>
                <a:latin typeface="Inter"/>
                <a:ea typeface="Inter"/>
                <a:cs typeface="Inter"/>
                <a:sym typeface="Inter"/>
              </a:rPr>
              <a:t> rest in the belief that it is in the course of ultimate extinction. That is one way of putting end to the slavery agitation. [Applause.]</a:t>
            </a:r>
            <a:endParaRPr sz="1100">
              <a:solidFill>
                <a:schemeClr val="dk1"/>
              </a:solidFill>
              <a:latin typeface="Inter"/>
              <a:ea typeface="Inter"/>
              <a:cs typeface="Inter"/>
              <a:sym typeface="Inter"/>
            </a:endParaRPr>
          </a:p>
          <a:p>
            <a:pPr indent="0" lvl="0" marL="0" rtl="0" algn="l">
              <a:lnSpc>
                <a:spcPct val="100000"/>
              </a:lnSpc>
              <a:spcBef>
                <a:spcPts val="800"/>
              </a:spcBef>
              <a:spcAft>
                <a:spcPts val="0"/>
              </a:spcAft>
              <a:buNone/>
            </a:pPr>
            <a:r>
              <a:rPr lang="en" sz="1100">
                <a:solidFill>
                  <a:schemeClr val="dk1"/>
                </a:solidFill>
                <a:latin typeface="Inter"/>
                <a:ea typeface="Inter"/>
                <a:cs typeface="Inter"/>
                <a:sym typeface="Inter"/>
              </a:rPr>
              <a:t>The other way is for us to surrender and let Judge Douglas and his friends have their way and plant slavery all over the States -- cease speaking of it as in any way a wrong -- regard slavery as one of the common matters of property, and speak of negroes as we do of our horses and cattle But while it drives on in its state of progress as it is now driving, and as it has driven for the last five years, I have ventured the opinion, and I say to-day, that we will have no end to slavery agitation until it takes one turn or the other. [Applause.] I do not mean that when it takes a turn towards ultimate extinction it will be in a day, nor in a year, nor in two years. I do not suppose that in the most peaceful way ultimate extinction would occur in less than a hundred years at the least; but that will occur in the best way for both races in God's own good time, I have no doubt. [Applause.] But, my friends, I have used up more of my time than I intend on this point.</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35724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 </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August 22, 1862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Abraham Lincoln Papers, General Correspondence, “Lincoln to Horace </a:t>
            </a:r>
            <a:r>
              <a:rPr lang="en" sz="1200">
                <a:solidFill>
                  <a:schemeClr val="dk1"/>
                </a:solidFill>
                <a:latin typeface="Inter"/>
                <a:ea typeface="Inter"/>
                <a:cs typeface="Inter"/>
                <a:sym typeface="Inter"/>
              </a:rPr>
              <a:t>Greeley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Abraham Lincoln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100">
                <a:solidFill>
                  <a:schemeClr val="dk1"/>
                </a:solidFill>
                <a:latin typeface="Inter"/>
                <a:ea typeface="Inter"/>
                <a:cs typeface="Inter"/>
                <a:sym typeface="Inter"/>
              </a:rPr>
              <a:t>Lincoln published the following in response to Greeley to Lincoln, August 19, 1862, a New York Tribune editorial entitled “The Prayer of Twenty Millions.” In that letter, Greeley complained that Lincoln had not proclaimed emancipation as he was required to do by the Second Confiscation Act, and asserted that all attempts to put down the rebellion while at the same time upholding slavery were “preposterous and futile.” Lincoln makes it clear to the public that though he considers his primary constitutional duty to be to save the Union, partial or even total emancipation might well be the necessary means to attain that end. Lincoln needed to make his position completely clear without tipping his hand on emancipation prematurely.</a:t>
            </a:r>
            <a:endParaRPr sz="1100">
              <a:solidFill>
                <a:schemeClr val="dk1"/>
              </a:solidFill>
              <a:latin typeface="Inter"/>
              <a:ea typeface="Inter"/>
              <a:cs typeface="Inter"/>
              <a:sym typeface="Inter"/>
            </a:endParaRPr>
          </a:p>
        </p:txBody>
      </p:sp>
      <p:sp>
        <p:nvSpPr>
          <p:cNvPr id="72" name="Google Shape;72;p16"/>
          <p:cNvSpPr txBox="1"/>
          <p:nvPr/>
        </p:nvSpPr>
        <p:spPr>
          <a:xfrm>
            <a:off x="4160950" y="211175"/>
            <a:ext cx="46938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would save the Union. I would save it the shortest way under the Constitution. The sooner the national authority can be restored the nearer the Union will be “the Union as it was.” If there be those who would not save the Union unless they could at the same time save slavery, I do not agree with them. If there be those who would not save the Union unless they could at the same time destroy slavery, I do not agree with them. My paramount object in this struggle is to save the Union, and is not either to save or to destroy slavery. If I could save the Union without freeing any slave I would do it, and if I could save it by freeing all the slaves I would do it; and if I could save it by freeing some and leaving others alone, I would also do that. What I do about slavery and the colored race, I do because I believe it helps to save this Union; and what I forbear, I forbear because I do not believe it would help to save the Union. I shall do less whenever I shall believe what I am doing hurts the cause, and I shall do more whenever I shall believe doing more will help the cause. I shall try to correct errors when shown to be errors; and I shall adopt new views so fast as they shall appear to be true views.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have here stated my purpose according to my view of official duty; and I intend no modification of my oft-expressed personal wish that all men everywhere could be free.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 </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2018</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“The Kindling Spirit of His Battlecry,” in </a:t>
            </a:r>
            <a:r>
              <a:rPr i="1" lang="en" sz="1200">
                <a:solidFill>
                  <a:schemeClr val="dk1"/>
                </a:solidFill>
                <a:latin typeface="Inter"/>
                <a:ea typeface="Inter"/>
                <a:cs typeface="Inter"/>
                <a:sym typeface="Inter"/>
              </a:rPr>
              <a:t>Frederick Douglass: Prophet of Freedom</a:t>
            </a:r>
            <a:r>
              <a:rPr lang="en" sz="1200">
                <a:solidFill>
                  <a:schemeClr val="dk1"/>
                </a:solidFill>
                <a:latin typeface="Inter"/>
                <a:ea typeface="Inter"/>
                <a:cs typeface="Inter"/>
                <a:sym typeface="Inter"/>
              </a:rPr>
              <a:t>, book, p. 350-351.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David W. Blight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David Blight is a historian and professor at Yale University known for his work on the Civil War and African American history. His Pulitzer Prize–winning biography, </a:t>
            </a:r>
            <a:r>
              <a:rPr i="1" lang="en" sz="1200">
                <a:solidFill>
                  <a:schemeClr val="dk1"/>
                </a:solidFill>
                <a:latin typeface="Inter"/>
                <a:ea typeface="Inter"/>
                <a:cs typeface="Inter"/>
                <a:sym typeface="Inter"/>
              </a:rPr>
              <a:t>Frederick Douglass: Prophet of Freedom</a:t>
            </a:r>
            <a:r>
              <a:rPr lang="en" sz="1200">
                <a:solidFill>
                  <a:schemeClr val="dk1"/>
                </a:solidFill>
                <a:latin typeface="Inter"/>
                <a:ea typeface="Inter"/>
                <a:cs typeface="Inter"/>
                <a:sym typeface="Inter"/>
              </a:rPr>
              <a:t> (2018), explores Douglass’s life as an abolitionist, orator, writer, and political thinker. The book highlights how Douglass used the power of language and moral conviction to fight for freedom, equality, and justice throughout the 19th century.</a:t>
            </a:r>
            <a:endParaRPr sz="1200">
              <a:solidFill>
                <a:schemeClr val="dk1"/>
              </a:solidFill>
              <a:latin typeface="Inter"/>
              <a:ea typeface="Inter"/>
              <a:cs typeface="Inter"/>
              <a:sym typeface="Inter"/>
            </a:endParaRPr>
          </a:p>
        </p:txBody>
      </p:sp>
      <p:sp>
        <p:nvSpPr>
          <p:cNvPr id="78" name="Google Shape;78;p17"/>
          <p:cNvSpPr txBox="1"/>
          <p:nvPr/>
        </p:nvSpPr>
        <p:spPr>
          <a:xfrm>
            <a:off x="3677875" y="211175"/>
            <a:ext cx="51768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By late summer and into the fall of 1861, Douglass found himself frustrated as the Union armies and the Lincoln administration seemed determined not to make war on slavery, nor to liberate slaves who sought refuge behind Union lines, and especially not to accept black men into military service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Before the war reached its second month, some slaves found their way into Union lines around the rim of Southern war fronts and were famously labeled “contrabands of War” at Fortress Monroe, Virginia, by Union general Benjamin Butler. The idea of escaped slaves as confiscated enemy property caught on in the Northern imagination, and a new word entered the national lexicon. For most of 1861, federal military policy about slavery, however, evolved in an incoherent, topsy-turvy manner, sometimes ordering Union officers to return fugitive slaves to their owners and sometimes protecting and liberating the growing waves of runaways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Officially, the Lincoln administration avoided measures that might lead to any wholesale emancipation, fearing that the four border slave states, especially Kentucky, might join the Confederacy otherwise, and therefore sought to restore the Union without enlisting Black soldiers or making a revolutionary assault on slavery itself.</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 </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November 19,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Gettysburg Address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Abraham Lincoln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Gettysburg Address was delivered by President Abraham Lincoln at the dedication of a national cemetery on the site of the Battle of Gettysburg. Coming just months after one of the Civil War’s bloodiest battles, Lincoln used the speech to honor the fallen and to redefine the war as a struggle not just for Union, but for the principle of human equality.</a:t>
            </a:r>
            <a:endParaRPr sz="1200">
              <a:solidFill>
                <a:schemeClr val="dk1"/>
              </a:solidFill>
              <a:latin typeface="Inter"/>
              <a:ea typeface="Inter"/>
              <a:cs typeface="Inter"/>
              <a:sym typeface="Inter"/>
            </a:endParaRPr>
          </a:p>
        </p:txBody>
      </p:sp>
      <p:sp>
        <p:nvSpPr>
          <p:cNvPr id="84" name="Google Shape;84;p18"/>
          <p:cNvSpPr txBox="1"/>
          <p:nvPr/>
        </p:nvSpPr>
        <p:spPr>
          <a:xfrm>
            <a:off x="3498200" y="211175"/>
            <a:ext cx="53565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1"/>
                </a:solidFill>
                <a:highlight>
                  <a:srgbClr val="FFFFFF"/>
                </a:highlight>
                <a:latin typeface="Inter"/>
                <a:ea typeface="Inter"/>
                <a:cs typeface="Inter"/>
                <a:sym typeface="Inter"/>
              </a:rPr>
              <a:t>Four score and seven years ago our fathers brought forth on this continent a new nation, conceived in liberty, and dedicated to the proposition that all men are created equal. “Now we are engaged in a great civil war, testing whether that nation, or any nation so conceived and so dedicated, can long endure. We are met on a great battlefield of that war. We have come to dedicate a portion of that field as a final resting place for those who here gave their lives that that nation might live. It is altogether fitting and proper that we should do this. “But in a larger sense we cannot dedicate, we cannot consecrate, we cannot hallow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 It is rather for us to be here dedicated to the great task remaining before us,that from these honored dead we take increased devotion to that cause for which they gave the last full measure of devotion, that we here highly resolve that these dead shall not have died in vain, that this nation, under God, shall have a new birth of freedom, and that government of the people, by the people, for the people, shall not perish from the earth.</a:t>
            </a:r>
            <a:endParaRPr sz="13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 </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January 1, 1863</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The Emancipation Proclamation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Abraham Lincoln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Emancipation Proclamation was issued to the public in two stages—first as a preliminary announcement on September 22, 1862, following the Union victory at Antietam, and then in its final form on January 1, 1863. It was widely published in newspapers and read aloud in Union camps and public gatherings, signaling that the Civil War was now being fought to end slavery as well as to preserve the Union.</a:t>
            </a:r>
            <a:endParaRPr sz="1200">
              <a:solidFill>
                <a:schemeClr val="dk1"/>
              </a:solidFill>
              <a:latin typeface="Inter"/>
              <a:ea typeface="Inter"/>
              <a:cs typeface="Inter"/>
              <a:sym typeface="Inter"/>
            </a:endParaRPr>
          </a:p>
        </p:txBody>
      </p:sp>
      <p:sp>
        <p:nvSpPr>
          <p:cNvPr id="90" name="Google Shape;90;p19"/>
          <p:cNvSpPr txBox="1"/>
          <p:nvPr/>
        </p:nvSpPr>
        <p:spPr>
          <a:xfrm>
            <a:off x="3900875" y="211175"/>
            <a:ext cx="49539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300">
                <a:solidFill>
                  <a:schemeClr val="dk1"/>
                </a:solidFill>
                <a:latin typeface="Inter"/>
                <a:ea typeface="Inter"/>
                <a:cs typeface="Inter"/>
                <a:sym typeface="Inter"/>
              </a:rPr>
              <a:t>And by virtue of the power, and for the purpose aforesaid, I do order and declare that all persons held as slaves within said designated States, and parts of States, are, and henceforward shall be free; and that the Executive government of the United States, including the military and naval authorities thereof, will recognize and maintain the freedom of said persons.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300">
                <a:solidFill>
                  <a:schemeClr val="dk1"/>
                </a:solidFill>
                <a:latin typeface="Inter"/>
                <a:ea typeface="Inter"/>
                <a:cs typeface="Inter"/>
                <a:sym typeface="Inter"/>
              </a:rPr>
              <a:t>And I hereby enjoin upon the people so declared to be free to abstain from all violence, unless in necessary self-defence; and I recommend to them that, in all cases when allowed, they labor faithfully for reasonable wages.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300">
                <a:solidFill>
                  <a:schemeClr val="dk1"/>
                </a:solidFill>
                <a:latin typeface="Inter"/>
                <a:ea typeface="Inter"/>
                <a:cs typeface="Inter"/>
                <a:sym typeface="Inter"/>
              </a:rPr>
              <a:t>And I further declare and make known, that such persons of suitable condition, will be received into the armed service of the United States to garrison forts, positions, stations, and other places, and to man vessels of all sorts in said service.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300">
                <a:solidFill>
                  <a:schemeClr val="dk1"/>
                </a:solidFill>
                <a:latin typeface="Inter"/>
                <a:ea typeface="Inter"/>
                <a:cs typeface="Inter"/>
                <a:sym typeface="Inter"/>
              </a:rPr>
              <a:t>And upon this act, sincerely believed to be an act of justice, warranted by the Constitution, upon military necessity, I invoke the considerate judgment of mankind, and the gracious favor of Almighty God.</a:t>
            </a:r>
            <a:endParaRPr sz="1300">
              <a:solidFill>
                <a:schemeClr val="dk1"/>
              </a:solidFill>
              <a:highlight>
                <a:srgbClr val="FFFFFF"/>
              </a:highlight>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128675"/>
            <a:ext cx="32367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2022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“This Great Moral Victory,” </a:t>
            </a:r>
            <a:r>
              <a:rPr i="1" lang="en" sz="1200">
                <a:solidFill>
                  <a:schemeClr val="dk1"/>
                </a:solidFill>
                <a:latin typeface="Inter"/>
                <a:ea typeface="Inter"/>
                <a:cs typeface="Inter"/>
                <a:sym typeface="Inter"/>
              </a:rPr>
              <a:t>And There Was Light: Abraham Lincoln and the American Struggle</a:t>
            </a:r>
            <a:r>
              <a:rPr lang="en" sz="1200">
                <a:solidFill>
                  <a:schemeClr val="dk1"/>
                </a:solidFill>
                <a:latin typeface="Inter"/>
                <a:ea typeface="Inter"/>
                <a:cs typeface="Inter"/>
                <a:sym typeface="Inter"/>
              </a:rPr>
              <a:t>, book.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Jon Meacham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Jon Meacham is a presidential historian and Pulitzer Prize–winning author known for writing deeply researched biographies and works on American democracy. His book </a:t>
            </a:r>
            <a:r>
              <a:rPr i="1" lang="en" sz="1200">
                <a:solidFill>
                  <a:schemeClr val="dk1"/>
                </a:solidFill>
                <a:latin typeface="Inter"/>
                <a:ea typeface="Inter"/>
                <a:cs typeface="Inter"/>
                <a:sym typeface="Inter"/>
              </a:rPr>
              <a:t>And There Was Light: Abraham Lincoln and the American Struggle</a:t>
            </a:r>
            <a:r>
              <a:rPr lang="en" sz="1200">
                <a:solidFill>
                  <a:schemeClr val="dk1"/>
                </a:solidFill>
                <a:latin typeface="Inter"/>
                <a:ea typeface="Inter"/>
                <a:cs typeface="Inter"/>
                <a:sym typeface="Inter"/>
              </a:rPr>
              <a:t> examines Lincoln’s moral and political leadership during the Civil War. Meacham portrays Lincoln as a man guided by faith and conscience, showing how he navigated the nation through its greatest crisis while working to expand freedom and preserve the Union.</a:t>
            </a:r>
            <a:endParaRPr sz="1200">
              <a:solidFill>
                <a:schemeClr val="dk1"/>
              </a:solidFill>
              <a:latin typeface="Inter"/>
              <a:ea typeface="Inter"/>
              <a:cs typeface="Inter"/>
              <a:sym typeface="Inter"/>
            </a:endParaRPr>
          </a:p>
        </p:txBody>
      </p:sp>
      <p:sp>
        <p:nvSpPr>
          <p:cNvPr id="96" name="Google Shape;96;p20"/>
          <p:cNvSpPr txBox="1"/>
          <p:nvPr/>
        </p:nvSpPr>
        <p:spPr>
          <a:xfrm>
            <a:off x="3677875" y="211175"/>
            <a:ext cx="5176800" cy="4705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tide of the time was running in favor of abolition. “We can never have an entire peace in this country as long as the institution of slavery remains,” said Representative James S. Rollins of Missouri, himself a slave owner. “We may as well unsheathe the sword and cut the Gordian knot!” “I would rather stand solitary with my name recorded for this amendment, than to have all the honors which could be heaped upon me by any party in opposition to this proposition,” said Representative John Kasson, a Republican from Iowa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Lincoln and his men lobbied for the requisite two-thirds majority in the House. It was the right thing to do, and the president believed its success, with border state votes, would at last show the Confederacy that war was done. “The passage of this amendment will clench the whole subject,” Lincoln said; “it will bring the war, I have no doubt, rapidly to a close”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four o’clock on the afternoon of Tuesday, January 31, 1865, the House approved the Thirteenth Amendment, 119 to 56, with eight members not voting. Lincoln delivered brief but heartfelt remarks at the White House. The amendment, he was reported to have said, “is a King’s cure for all the evils. It winds the whole thing up. . . . He could not but congratulate all present, himself, [and] the country and the whole world upon this great moral victory.”</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nvSpPr>
        <p:spPr>
          <a:xfrm>
            <a:off x="152400" y="128675"/>
            <a:ext cx="3270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7</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Circa 1865</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“In Memory of Abraham Lincoln,” painting.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Artist: </a:t>
            </a:r>
            <a:r>
              <a:rPr lang="en" sz="1200">
                <a:solidFill>
                  <a:schemeClr val="dk1"/>
                </a:solidFill>
                <a:latin typeface="Inter"/>
                <a:ea typeface="Inter"/>
                <a:cs typeface="Inter"/>
                <a:sym typeface="Inter"/>
              </a:rPr>
              <a:t>D. Weist</a:t>
            </a: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Shot on Good Friday, commemorated from pulpits on Easter Sunday, Lincoln quickly became a figure of religious significance. At the president’s funeral service in the East Room, Phineas Gurley preached: “Though our beloved President is slain, our beloved country is saved. And so we sing of mercy as well as of judgement. . . . When the sun has risen, full-orbed and glorious, and a happy reunited people are rejoicing in its light–alas! Alas! It will shine upon his grave.” (Meacham, </a:t>
            </a:r>
            <a:r>
              <a:rPr i="1" lang="en" sz="1200">
                <a:solidFill>
                  <a:schemeClr val="dk1"/>
                </a:solidFill>
                <a:latin typeface="Inter"/>
                <a:ea typeface="Inter"/>
                <a:cs typeface="Inter"/>
                <a:sym typeface="Inter"/>
              </a:rPr>
              <a:t>And There Was Light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 493.)</a:t>
            </a:r>
            <a:endParaRPr sz="1200">
              <a:solidFill>
                <a:schemeClr val="dk1"/>
              </a:solidFill>
              <a:latin typeface="Inter"/>
              <a:ea typeface="Inter"/>
              <a:cs typeface="Inter"/>
              <a:sym typeface="Inter"/>
            </a:endParaRPr>
          </a:p>
        </p:txBody>
      </p:sp>
      <p:pic>
        <p:nvPicPr>
          <p:cNvPr id="102" name="Google Shape;102;p21" title="SAAM-1980.87.2_1_screen.jpg"/>
          <p:cNvPicPr preferRelativeResize="0"/>
          <p:nvPr/>
        </p:nvPicPr>
        <p:blipFill>
          <a:blip r:embed="rId3">
            <a:alphaModFix/>
          </a:blip>
          <a:stretch>
            <a:fillRect/>
          </a:stretch>
        </p:blipFill>
        <p:spPr>
          <a:xfrm>
            <a:off x="4068199" y="0"/>
            <a:ext cx="3896201"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